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632a1b08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1632a1b08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149f2d5ec8_0_1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149f2d5ec8_0_1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637e72053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637e72053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1637e72053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1637e72053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637e72053_0_5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1637e72053_0_5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49f2d5ec8_0_18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49f2d5ec8_0_1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1632a1b085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1632a1b085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1637e72053_0_1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1637e72053_0_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149f2d5ec8_0_20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149f2d5ec8_0_2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1632a1b085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1632a1b085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1637e72053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1637e72053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637e720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637e720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1632a1b085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1632a1b085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149f2d5ec8_0_2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149f2d5ec8_0_2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49f2d5ec8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49f2d5ec8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637e72053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1637e72053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632a1b08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632a1b08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49f2d5ec8_0_1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49f2d5ec8_0_1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637e72053_0_57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637e72053_0_57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49f2d5ec8_0_1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149f2d5ec8_0_1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637e72053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1637e72053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637e72053_0_5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1637e72053_0_5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AUTOLAYOU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solidFill>
            <a:srgbClr val="DEE0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 rot="-5400000">
            <a:off x="-302850" y="308850"/>
            <a:ext cx="5131500" cy="4525800"/>
          </a:xfrm>
          <a:prstGeom prst="rect">
            <a:avLst/>
          </a:prstGeom>
          <a:gradFill>
            <a:gsLst>
              <a:gs pos="0">
                <a:srgbClr val="FBFBFB">
                  <a:alpha val="0"/>
                </a:srgbClr>
              </a:gs>
              <a:gs pos="58000">
                <a:srgbClr val="FBFBFB">
                  <a:alpha val="0"/>
                </a:srgbClr>
              </a:gs>
              <a:gs pos="100000">
                <a:srgbClr val="BFBFB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/>
          <p:nvPr/>
        </p:nvSpPr>
        <p:spPr>
          <a:xfrm rot="5400000">
            <a:off x="728375" y="683000"/>
            <a:ext cx="724800" cy="724500"/>
          </a:xfrm>
          <a:prstGeom prst="rtTriangle">
            <a:avLst/>
          </a:prstGeom>
          <a:solidFill>
            <a:srgbClr val="C5670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/>
          <p:nvPr/>
        </p:nvSpPr>
        <p:spPr>
          <a:xfrm rot="-5400000">
            <a:off x="3232651" y="3880675"/>
            <a:ext cx="724800" cy="724500"/>
          </a:xfrm>
          <a:prstGeom prst="rtTriangle">
            <a:avLst/>
          </a:prstGeom>
          <a:solidFill>
            <a:srgbClr val="5461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type="ctrTitle"/>
          </p:nvPr>
        </p:nvSpPr>
        <p:spPr>
          <a:xfrm>
            <a:off x="5194675" y="655288"/>
            <a:ext cx="3522300" cy="2239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3600"/>
              <a:buNone/>
              <a:defRPr b="1" sz="3600">
                <a:solidFill>
                  <a:srgbClr val="54616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3600"/>
              <a:buNone/>
              <a:defRPr b="1" sz="3600">
                <a:solidFill>
                  <a:srgbClr val="54616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3600"/>
              <a:buNone/>
              <a:defRPr b="1" sz="3600">
                <a:solidFill>
                  <a:srgbClr val="54616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3600"/>
              <a:buNone/>
              <a:defRPr b="1" sz="3600">
                <a:solidFill>
                  <a:srgbClr val="54616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3600"/>
              <a:buNone/>
              <a:defRPr b="1" sz="3600">
                <a:solidFill>
                  <a:srgbClr val="54616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3600"/>
              <a:buNone/>
              <a:defRPr b="1" sz="3600">
                <a:solidFill>
                  <a:srgbClr val="54616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3600"/>
              <a:buNone/>
              <a:defRPr b="1" sz="3600">
                <a:solidFill>
                  <a:srgbClr val="54616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3600"/>
              <a:buNone/>
              <a:defRPr b="1" sz="3600">
                <a:solidFill>
                  <a:srgbClr val="54616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3600"/>
              <a:buNone/>
              <a:defRPr b="1" sz="3600">
                <a:solidFill>
                  <a:srgbClr val="54616D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5194673" y="3807529"/>
            <a:ext cx="2974200" cy="72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1400"/>
              <a:buNone/>
              <a:defRPr sz="1400">
                <a:solidFill>
                  <a:srgbClr val="54616D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1400"/>
              <a:buNone/>
              <a:defRPr sz="1400">
                <a:solidFill>
                  <a:srgbClr val="54616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1400"/>
              <a:buNone/>
              <a:defRPr sz="1400">
                <a:solidFill>
                  <a:srgbClr val="54616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1400"/>
              <a:buNone/>
              <a:defRPr sz="1400">
                <a:solidFill>
                  <a:srgbClr val="54616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1400"/>
              <a:buNone/>
              <a:defRPr sz="1400">
                <a:solidFill>
                  <a:srgbClr val="54616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1400"/>
              <a:buNone/>
              <a:defRPr sz="1400">
                <a:solidFill>
                  <a:srgbClr val="54616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1400"/>
              <a:buNone/>
              <a:defRPr sz="1400">
                <a:solidFill>
                  <a:srgbClr val="54616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1400"/>
              <a:buNone/>
              <a:defRPr sz="1400">
                <a:solidFill>
                  <a:srgbClr val="54616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616D"/>
              </a:buClr>
              <a:buSzPts val="1400"/>
              <a:buNone/>
              <a:defRPr sz="1400">
                <a:solidFill>
                  <a:srgbClr val="54616D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">
  <p:cSld name="AUTOLAYOUT_1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>
            <a:off x="4574400" y="0"/>
            <a:ext cx="45696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4844700" y="1040701"/>
            <a:ext cx="4031700" cy="3062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BDBDB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2">
  <p:cSld name="AUTOLAYOUT_2">
    <p:bg>
      <p:bgPr>
        <a:solidFill>
          <a:srgbClr val="FFFF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232878" y="219975"/>
            <a:ext cx="2336400" cy="915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232875" y="1290250"/>
            <a:ext cx="2336400" cy="3522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3">
  <p:cSld name="AUTOLAYOUT_3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6"/>
          <p:cNvSpPr/>
          <p:nvPr/>
        </p:nvSpPr>
        <p:spPr>
          <a:xfrm>
            <a:off x="0" y="0"/>
            <a:ext cx="9144000" cy="1853400"/>
          </a:xfrm>
          <a:prstGeom prst="rect">
            <a:avLst/>
          </a:prstGeom>
          <a:gradFill>
            <a:gsLst>
              <a:gs pos="0">
                <a:srgbClr val="696969"/>
              </a:gs>
              <a:gs pos="100000">
                <a:srgbClr val="1D1D1D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 rot="-5400000">
            <a:off x="8350500" y="4274700"/>
            <a:ext cx="792600" cy="7926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/>
          <p:nvPr/>
        </p:nvSpPr>
        <p:spPr>
          <a:xfrm rot="-5400000">
            <a:off x="7289700" y="0"/>
            <a:ext cx="1853400" cy="1853400"/>
          </a:xfrm>
          <a:prstGeom prst="rtTriangle">
            <a:avLst/>
          </a:prstGeom>
          <a:solidFill>
            <a:srgbClr val="C628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751700"/>
            <a:ext cx="6721500" cy="1007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2069750"/>
            <a:ext cx="8520600" cy="2499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5">
  <p:cSld name="AUTOLAYOUT_5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 rotWithShape="1">
          <a:blip r:embed="rId2">
            <a:alphaModFix amt="64000"/>
          </a:blip>
          <a:srcRect b="7820" l="0" r="0" t="7820"/>
          <a:stretch/>
        </p:blipFill>
        <p:spPr>
          <a:xfrm>
            <a:off x="-1" y="-3"/>
            <a:ext cx="914400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/>
          <p:nvPr/>
        </p:nvSpPr>
        <p:spPr>
          <a:xfrm>
            <a:off x="821835" y="2765450"/>
            <a:ext cx="638100" cy="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type="ctrTitle"/>
          </p:nvPr>
        </p:nvSpPr>
        <p:spPr>
          <a:xfrm>
            <a:off x="714825" y="2998550"/>
            <a:ext cx="4868400" cy="14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2">
  <p:cSld name="AUTOLAYOUT_1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/>
          <p:nvPr/>
        </p:nvSpPr>
        <p:spPr>
          <a:xfrm>
            <a:off x="-100" y="-125"/>
            <a:ext cx="9144000" cy="5143500"/>
          </a:xfrm>
          <a:prstGeom prst="rect">
            <a:avLst/>
          </a:prstGeom>
          <a:gradFill>
            <a:gsLst>
              <a:gs pos="0">
                <a:srgbClr val="696969"/>
              </a:gs>
              <a:gs pos="100000">
                <a:srgbClr val="1D1D1D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/>
          <p:nvPr/>
        </p:nvSpPr>
        <p:spPr>
          <a:xfrm>
            <a:off x="0" y="0"/>
            <a:ext cx="3789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8"/>
          <p:cNvSpPr txBox="1"/>
          <p:nvPr>
            <p:ph type="title"/>
          </p:nvPr>
        </p:nvSpPr>
        <p:spPr>
          <a:xfrm>
            <a:off x="265500" y="316700"/>
            <a:ext cx="3163500" cy="2607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4283675" y="316700"/>
            <a:ext cx="4407300" cy="3834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7">
  <p:cSld name="AUTOLAYOUT_17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696969"/>
              </a:gs>
              <a:gs pos="100000">
                <a:srgbClr val="1D1D1D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9"/>
          <p:cNvSpPr/>
          <p:nvPr/>
        </p:nvSpPr>
        <p:spPr>
          <a:xfrm>
            <a:off x="0" y="1681050"/>
            <a:ext cx="9144000" cy="17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9"/>
          <p:cNvSpPr txBox="1"/>
          <p:nvPr>
            <p:ph type="ctrTitle"/>
          </p:nvPr>
        </p:nvSpPr>
        <p:spPr>
          <a:xfrm>
            <a:off x="311700" y="1957350"/>
            <a:ext cx="8520600" cy="1228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8">
  <p:cSld name="AUTOLAYOUT_18"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696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0"/>
          <p:cNvSpPr/>
          <p:nvPr/>
        </p:nvSpPr>
        <p:spPr>
          <a:xfrm>
            <a:off x="673800" y="539250"/>
            <a:ext cx="7796400" cy="4065000"/>
          </a:xfrm>
          <a:prstGeom prst="rect">
            <a:avLst/>
          </a:prstGeom>
          <a:solidFill>
            <a:srgbClr val="FFFFFF"/>
          </a:solidFill>
          <a:ln cap="flat" cmpd="thinThick" w="1143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 19">
  <p:cSld name="AUTOLAYOUT_20"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52A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1"/>
          <p:cNvSpPr/>
          <p:nvPr/>
        </p:nvSpPr>
        <p:spPr>
          <a:xfrm>
            <a:off x="480750" y="483125"/>
            <a:ext cx="752100" cy="752100"/>
          </a:xfrm>
          <a:prstGeom prst="rect">
            <a:avLst/>
          </a:prstGeom>
          <a:solidFill>
            <a:srgbClr val="F50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1"/>
          <p:cNvSpPr/>
          <p:nvPr/>
        </p:nvSpPr>
        <p:spPr>
          <a:xfrm>
            <a:off x="840117" y="838676"/>
            <a:ext cx="752100" cy="752100"/>
          </a:xfrm>
          <a:prstGeom prst="rect">
            <a:avLst/>
          </a:prstGeom>
          <a:solidFill>
            <a:srgbClr val="FFFFFF">
              <a:alpha val="70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1"/>
          <p:cNvSpPr txBox="1"/>
          <p:nvPr>
            <p:ph type="ctrTitle"/>
          </p:nvPr>
        </p:nvSpPr>
        <p:spPr>
          <a:xfrm>
            <a:off x="2038350" y="647700"/>
            <a:ext cx="5994900" cy="3029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1" type="subTitle"/>
          </p:nvPr>
        </p:nvSpPr>
        <p:spPr>
          <a:xfrm>
            <a:off x="2038350" y="4024650"/>
            <a:ext cx="5696700" cy="550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dentidad digital: qué es y qué implica en educación ..." id="110" name="Google Shape;110;p22"/>
          <p:cNvPicPr preferRelativeResize="0"/>
          <p:nvPr/>
        </p:nvPicPr>
        <p:blipFill rotWithShape="1">
          <a:blip r:embed="rId3">
            <a:alphaModFix/>
          </a:blip>
          <a:srcRect b="0" l="29502" r="29498" t="0"/>
          <a:stretch/>
        </p:blipFill>
        <p:spPr>
          <a:xfrm>
            <a:off x="921625" y="864500"/>
            <a:ext cx="2847427" cy="3545851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1" name="Google Shape;111;p22"/>
          <p:cNvSpPr txBox="1"/>
          <p:nvPr>
            <p:ph type="ctrTitle"/>
          </p:nvPr>
        </p:nvSpPr>
        <p:spPr>
          <a:xfrm>
            <a:off x="5194675" y="655288"/>
            <a:ext cx="3522300" cy="22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Identidad digital</a:t>
            </a:r>
            <a:endParaRPr/>
          </a:p>
        </p:txBody>
      </p:sp>
      <p:sp>
        <p:nvSpPr>
          <p:cNvPr id="112" name="Google Shape;112;p22"/>
          <p:cNvSpPr txBox="1"/>
          <p:nvPr>
            <p:ph idx="1" type="subTitle"/>
          </p:nvPr>
        </p:nvSpPr>
        <p:spPr>
          <a:xfrm>
            <a:off x="5194673" y="3807529"/>
            <a:ext cx="2974200" cy="7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2275" y="204825"/>
            <a:ext cx="6554979" cy="4838703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79" name="Google Shape;1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225" y="167200"/>
            <a:ext cx="8167658" cy="4595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185" name="Google Shape;1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41243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>
            <p:ph type="ctrTitle"/>
          </p:nvPr>
        </p:nvSpPr>
        <p:spPr>
          <a:xfrm>
            <a:off x="2038350" y="647700"/>
            <a:ext cx="5994900" cy="30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DNI</a:t>
            </a:r>
            <a:endParaRPr/>
          </a:p>
        </p:txBody>
      </p:sp>
      <p:sp>
        <p:nvSpPr>
          <p:cNvPr id="191" name="Google Shape;191;p34"/>
          <p:cNvSpPr txBox="1"/>
          <p:nvPr>
            <p:ph idx="1" type="subTitle"/>
          </p:nvPr>
        </p:nvSpPr>
        <p:spPr>
          <a:xfrm>
            <a:off x="2038350" y="4024650"/>
            <a:ext cx="56967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788" y="267750"/>
            <a:ext cx="7974425" cy="448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7 cosas que debes saber sobre el DNI y el pasaporte: cambios y cómo renovar  | Ideal" id="203" name="Google Shape;203;p36"/>
          <p:cNvPicPr preferRelativeResize="0"/>
          <p:nvPr/>
        </p:nvPicPr>
        <p:blipFill rotWithShape="1">
          <a:blip r:embed="rId3">
            <a:alphaModFix/>
          </a:blip>
          <a:srcRect b="0" l="8306" r="8297" t="0"/>
          <a:stretch/>
        </p:blipFill>
        <p:spPr>
          <a:xfrm>
            <a:off x="5244250" y="1386100"/>
            <a:ext cx="3232598" cy="2384201"/>
          </a:xfrm>
          <a:prstGeom prst="rect">
            <a:avLst/>
          </a:prstGeom>
          <a:noFill/>
          <a:ln cap="flat" cmpd="dbl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204" name="Google Shape;204;p36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Documento nacional de identidad</a:t>
            </a:r>
            <a:endParaRPr/>
          </a:p>
        </p:txBody>
      </p:sp>
      <p:sp>
        <p:nvSpPr>
          <p:cNvPr id="205" name="Google Shape;205;p36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forma más habitual de demostrar nuestra identidad es presentar nuestro DNI o firmar.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La policía nos da un DNI solo a nosotros, con nuestra huella, foto y firma.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Presentando este documento con nuestra foto, demostramos que nuestros </a:t>
            </a:r>
            <a:r>
              <a:rPr b="1" lang="es"/>
              <a:t>datos </a:t>
            </a:r>
            <a:r>
              <a:rPr lang="es"/>
              <a:t>son los que allí figuran. </a:t>
            </a:r>
            <a:endParaRPr/>
          </a:p>
        </p:txBody>
      </p:sp>
      <p:sp>
        <p:nvSpPr>
          <p:cNvPr id="206" name="Google Shape;20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12" name="Google Shape;21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75" y="352225"/>
            <a:ext cx="7676175" cy="40963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8"/>
          <p:cNvSpPr txBox="1"/>
          <p:nvPr>
            <p:ph type="ctrTitle"/>
          </p:nvPr>
        </p:nvSpPr>
        <p:spPr>
          <a:xfrm>
            <a:off x="714825" y="2998550"/>
            <a:ext cx="48684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Identificación en Internet</a:t>
            </a:r>
            <a:endParaRPr/>
          </a:p>
        </p:txBody>
      </p:sp>
      <p:sp>
        <p:nvSpPr>
          <p:cNvPr id="218" name="Google Shape;218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9"/>
          <p:cNvSpPr txBox="1"/>
          <p:nvPr>
            <p:ph type="title"/>
          </p:nvPr>
        </p:nvSpPr>
        <p:spPr>
          <a:xfrm>
            <a:off x="311700" y="751700"/>
            <a:ext cx="6721500" cy="10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nos identificamos en Internet?</a:t>
            </a:r>
            <a:endParaRPr/>
          </a:p>
        </p:txBody>
      </p:sp>
      <p:sp>
        <p:nvSpPr>
          <p:cNvPr id="224" name="Google Shape;224;p39"/>
          <p:cNvSpPr txBox="1"/>
          <p:nvPr>
            <p:ph idx="1" type="body"/>
          </p:nvPr>
        </p:nvSpPr>
        <p:spPr>
          <a:xfrm>
            <a:off x="311700" y="2069750"/>
            <a:ext cx="8520600" cy="24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Hoy en día muchos trámites que hacíamos presencialmente se hacen a través de Internet, bien sean por comodidad o por ser obligatorio.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Necesitamos una forma de acreditar que somos quien decimos ser.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Nadie nos puede ver, ni podemos mostrar el DNI físicamente.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Necesitamos otros métodos.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>
            <p:ph type="ctrTitle"/>
          </p:nvPr>
        </p:nvSpPr>
        <p:spPr>
          <a:xfrm>
            <a:off x="311700" y="1957350"/>
            <a:ext cx="8520600" cy="12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métodos se os ocurren?</a:t>
            </a:r>
            <a:endParaRPr/>
          </a:p>
        </p:txBody>
      </p:sp>
      <p:sp>
        <p:nvSpPr>
          <p:cNvPr id="231" name="Google Shape;231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00" y="1221125"/>
            <a:ext cx="8168401" cy="236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Contraseñas</a:t>
            </a:r>
            <a:endParaRPr/>
          </a:p>
        </p:txBody>
      </p:sp>
      <p:sp>
        <p:nvSpPr>
          <p:cNvPr id="237" name="Google Shape;23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 trata del método más ampliamente extendido para proteger algo. Permite identificación y acceso a información. Sin embargo, no el más seguro. Hay que tener algunas cosas en cuenta: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Utilizar una contraseña larga y lo suficientemente compleja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incluir información personal en nuestra contraseña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Poner caracteres especiales, mayúsculas y minúsculas para hacerla más compleja.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Cambiarla regularmente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utilizar la misma contraseña en varias páginas.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Otro factor muy importante es utilizar métodos de recuperación, como un número de teléfono u otra dirección alternativa, a fin de poder recuperar el acceso si olvidamos la contraseña.</a:t>
            </a:r>
            <a:endParaRPr/>
          </a:p>
        </p:txBody>
      </p:sp>
      <p:sp>
        <p:nvSpPr>
          <p:cNvPr id="238" name="Google Shape;23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42"/>
          <p:cNvPicPr preferRelativeResize="0"/>
          <p:nvPr/>
        </p:nvPicPr>
        <p:blipFill rotWithShape="1">
          <a:blip r:embed="rId3">
            <a:alphaModFix/>
          </a:blip>
          <a:srcRect b="0" l="3609" r="3609" t="0"/>
          <a:stretch/>
        </p:blipFill>
        <p:spPr>
          <a:xfrm>
            <a:off x="673800" y="539250"/>
            <a:ext cx="7796401" cy="4064999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3"/>
          <p:cNvSpPr txBox="1"/>
          <p:nvPr>
            <p:ph type="title"/>
          </p:nvPr>
        </p:nvSpPr>
        <p:spPr>
          <a:xfrm>
            <a:off x="265500" y="316700"/>
            <a:ext cx="3163500" cy="26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Formas de demostrar nuestra identidad</a:t>
            </a:r>
            <a:endParaRPr/>
          </a:p>
        </p:txBody>
      </p:sp>
      <p:sp>
        <p:nvSpPr>
          <p:cNvPr id="250" name="Google Shape;250;p43"/>
          <p:cNvSpPr txBox="1"/>
          <p:nvPr>
            <p:ph idx="1" type="body"/>
          </p:nvPr>
        </p:nvSpPr>
        <p:spPr>
          <a:xfrm>
            <a:off x="4283675" y="316700"/>
            <a:ext cx="4407300" cy="38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Existen multitud de métodos de demostrar nuestra identidad digitalmente: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DNIe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Certificado digital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Contraseñas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Biometría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Algunas simplemente sirven para proteger algo, y otras demuestran que somos una persona concreta.</a:t>
            </a:r>
            <a:endParaRPr/>
          </a:p>
        </p:txBody>
      </p:sp>
      <p:sp>
        <p:nvSpPr>
          <p:cNvPr id="251" name="Google Shape;25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ctrTitle"/>
          </p:nvPr>
        </p:nvSpPr>
        <p:spPr>
          <a:xfrm>
            <a:off x="311700" y="1957350"/>
            <a:ext cx="8520600" cy="12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¿En qué situaciones es necesario identificarnos?</a:t>
            </a:r>
            <a:endParaRPr/>
          </a:p>
        </p:txBody>
      </p:sp>
      <p:sp>
        <p:nvSpPr>
          <p:cNvPr id="125" name="Google Shape;12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5"/>
          <p:cNvPicPr preferRelativeResize="0"/>
          <p:nvPr/>
        </p:nvPicPr>
        <p:blipFill rotWithShape="1">
          <a:blip r:embed="rId3">
            <a:alphaModFix/>
          </a:blip>
          <a:srcRect b="16239" l="0" r="0" t="16239"/>
          <a:stretch/>
        </p:blipFill>
        <p:spPr>
          <a:xfrm>
            <a:off x="0" y="0"/>
            <a:ext cx="9144005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/>
          <p:nvPr/>
        </p:nvSpPr>
        <p:spPr>
          <a:xfrm>
            <a:off x="0" y="0"/>
            <a:ext cx="2811300" cy="5143500"/>
          </a:xfrm>
          <a:prstGeom prst="rect">
            <a:avLst/>
          </a:prstGeom>
          <a:solidFill>
            <a:srgbClr val="FFFFFF">
              <a:alpha val="8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5"/>
          <p:cNvSpPr txBox="1"/>
          <p:nvPr>
            <p:ph type="title"/>
          </p:nvPr>
        </p:nvSpPr>
        <p:spPr>
          <a:xfrm>
            <a:off x="232878" y="219975"/>
            <a:ext cx="2336400" cy="91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Identificación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232875" y="1290250"/>
            <a:ext cx="2336400" cy="3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nuestro día a día, necesitamos identificarnos para acceder a servicios. Es decir, demostrar que somos nosotros realmente.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En el mundo real la verificación relacionada con</a:t>
            </a:r>
            <a:endParaRPr/>
          </a:p>
          <a:p>
            <a:pPr indent="-310832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Rasgos (aspecto físico)</a:t>
            </a:r>
            <a:endParaRPr/>
          </a:p>
          <a:p>
            <a:pPr indent="-310832" lvl="0" marL="457200" rtl="0" algn="l">
              <a:spcBef>
                <a:spcPts val="160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Datos (huella dactilar)</a:t>
            </a:r>
            <a:endParaRPr/>
          </a:p>
          <a:p>
            <a:pPr indent="-310832" lvl="0" marL="457200" rtl="0" algn="l">
              <a:spcBef>
                <a:spcPts val="1600"/>
              </a:spcBef>
              <a:spcAft>
                <a:spcPts val="1600"/>
              </a:spcAft>
              <a:buSzPct val="100000"/>
              <a:buChar char="●"/>
            </a:pPr>
            <a:r>
              <a:rPr lang="es"/>
              <a:t>Firmas</a:t>
            </a:r>
            <a:endParaRPr/>
          </a:p>
        </p:txBody>
      </p:sp>
      <p:sp>
        <p:nvSpPr>
          <p:cNvPr id="134" name="Google Shape;13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0213" y="425563"/>
            <a:ext cx="5583575" cy="4292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ctrTitle"/>
          </p:nvPr>
        </p:nvSpPr>
        <p:spPr>
          <a:xfrm>
            <a:off x="2038350" y="647700"/>
            <a:ext cx="5994900" cy="30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HUELLA DACTILAR</a:t>
            </a:r>
            <a:endParaRPr/>
          </a:p>
        </p:txBody>
      </p:sp>
      <p:sp>
        <p:nvSpPr>
          <p:cNvPr id="146" name="Google Shape;146;p27"/>
          <p:cNvSpPr txBox="1"/>
          <p:nvPr>
            <p:ph idx="1" type="subTitle"/>
          </p:nvPr>
        </p:nvSpPr>
        <p:spPr>
          <a:xfrm>
            <a:off x="2038350" y="4024650"/>
            <a:ext cx="56967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363" y="362125"/>
            <a:ext cx="7303275" cy="41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9" name="Google Shape;159;p29"/>
          <p:cNvSpPr txBox="1"/>
          <p:nvPr/>
        </p:nvSpPr>
        <p:spPr>
          <a:xfrm>
            <a:off x="777075" y="407025"/>
            <a:ext cx="6068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202124"/>
                </a:solidFill>
                <a:highlight>
                  <a:srgbClr val="FFFFFF"/>
                </a:highlight>
              </a:rPr>
              <a:t>Las </a:t>
            </a:r>
            <a:r>
              <a:rPr b="1" lang="es" sz="1200">
                <a:solidFill>
                  <a:srgbClr val="202124"/>
                </a:solidFill>
                <a:highlight>
                  <a:srgbClr val="FFFFFF"/>
                </a:highlight>
              </a:rPr>
              <a:t>huellas</a:t>
            </a:r>
            <a:r>
              <a:rPr lang="es" sz="1200">
                <a:solidFill>
                  <a:srgbClr val="202124"/>
                </a:solidFill>
                <a:highlight>
                  <a:srgbClr val="FFFFFF"/>
                </a:highlight>
              </a:rPr>
              <a:t> digitales son únicas, incluso para estos hermanos idénticos. Esto se debe a que las </a:t>
            </a:r>
            <a:r>
              <a:rPr b="1" lang="es" sz="1200">
                <a:solidFill>
                  <a:srgbClr val="202124"/>
                </a:solidFill>
                <a:highlight>
                  <a:srgbClr val="FFFFFF"/>
                </a:highlight>
              </a:rPr>
              <a:t>huellas dactilares</a:t>
            </a:r>
            <a:r>
              <a:rPr lang="es" sz="1200">
                <a:solidFill>
                  <a:srgbClr val="202124"/>
                </a:solidFill>
                <a:highlight>
                  <a:srgbClr val="FFFFFF"/>
                </a:highlight>
              </a:rPr>
              <a:t> no responden a la genética sino que, al formarse al tercer mes de embarazo, van variando cuando los dedos rozan con el cordón umbilical o este crece permitiendo más movimientos intrauterinos</a:t>
            </a:r>
            <a:endParaRPr/>
          </a:p>
        </p:txBody>
      </p:sp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675" y="1445800"/>
            <a:ext cx="6236934" cy="35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ctrTitle"/>
          </p:nvPr>
        </p:nvSpPr>
        <p:spPr>
          <a:xfrm>
            <a:off x="2038350" y="647700"/>
            <a:ext cx="5994900" cy="30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FIRMA</a:t>
            </a:r>
            <a:endParaRPr/>
          </a:p>
        </p:txBody>
      </p:sp>
      <p:sp>
        <p:nvSpPr>
          <p:cNvPr id="166" name="Google Shape;166;p30"/>
          <p:cNvSpPr txBox="1"/>
          <p:nvPr>
            <p:ph idx="1" type="subTitle"/>
          </p:nvPr>
        </p:nvSpPr>
        <p:spPr>
          <a:xfrm>
            <a:off x="2038350" y="4024650"/>
            <a:ext cx="56967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